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2" r:id="rId1"/>
  </p:sldMasterIdLst>
  <p:notesMasterIdLst>
    <p:notesMasterId r:id="rId41"/>
  </p:notesMasterIdLst>
  <p:handoutMasterIdLst>
    <p:handoutMasterId r:id="rId42"/>
  </p:handoutMasterIdLst>
  <p:sldIdLst>
    <p:sldId id="547" r:id="rId2"/>
    <p:sldId id="570" r:id="rId3"/>
    <p:sldId id="551" r:id="rId4"/>
    <p:sldId id="484" r:id="rId5"/>
    <p:sldId id="549" r:id="rId6"/>
    <p:sldId id="566" r:id="rId7"/>
    <p:sldId id="579" r:id="rId8"/>
    <p:sldId id="569" r:id="rId9"/>
    <p:sldId id="557" r:id="rId10"/>
    <p:sldId id="563" r:id="rId11"/>
    <p:sldId id="591" r:id="rId12"/>
    <p:sldId id="586" r:id="rId13"/>
    <p:sldId id="571" r:id="rId14"/>
    <p:sldId id="587" r:id="rId15"/>
    <p:sldId id="588" r:id="rId16"/>
    <p:sldId id="589" r:id="rId17"/>
    <p:sldId id="590" r:id="rId18"/>
    <p:sldId id="560" r:id="rId19"/>
    <p:sldId id="576" r:id="rId20"/>
    <p:sldId id="577" r:id="rId21"/>
    <p:sldId id="580" r:id="rId22"/>
    <p:sldId id="583" r:id="rId23"/>
    <p:sldId id="584" r:id="rId24"/>
    <p:sldId id="585" r:id="rId25"/>
    <p:sldId id="582" r:id="rId26"/>
    <p:sldId id="581" r:id="rId27"/>
    <p:sldId id="578" r:id="rId28"/>
    <p:sldId id="545" r:id="rId29"/>
    <p:sldId id="546" r:id="rId30"/>
    <p:sldId id="553" r:id="rId31"/>
    <p:sldId id="552" r:id="rId32"/>
    <p:sldId id="555" r:id="rId33"/>
    <p:sldId id="554" r:id="rId34"/>
    <p:sldId id="556" r:id="rId35"/>
    <p:sldId id="298" r:id="rId36"/>
    <p:sldId id="561" r:id="rId37"/>
    <p:sldId id="567" r:id="rId38"/>
    <p:sldId id="562" r:id="rId39"/>
    <p:sldId id="559" r:id="rId40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47"/>
            <p14:sldId id="570"/>
            <p14:sldId id="551"/>
            <p14:sldId id="484"/>
            <p14:sldId id="549"/>
            <p14:sldId id="566"/>
            <p14:sldId id="579"/>
            <p14:sldId id="569"/>
            <p14:sldId id="557"/>
            <p14:sldId id="563"/>
            <p14:sldId id="591"/>
            <p14:sldId id="586"/>
            <p14:sldId id="571"/>
            <p14:sldId id="587"/>
            <p14:sldId id="588"/>
            <p14:sldId id="589"/>
            <p14:sldId id="590"/>
            <p14:sldId id="560"/>
            <p14:sldId id="576"/>
            <p14:sldId id="577"/>
            <p14:sldId id="580"/>
            <p14:sldId id="583"/>
            <p14:sldId id="584"/>
            <p14:sldId id="585"/>
            <p14:sldId id="582"/>
            <p14:sldId id="581"/>
            <p14:sldId id="578"/>
            <p14:sldId id="545"/>
            <p14:sldId id="546"/>
            <p14:sldId id="553"/>
            <p14:sldId id="552"/>
            <p14:sldId id="555"/>
            <p14:sldId id="554"/>
            <p14:sldId id="556"/>
            <p14:sldId id="298"/>
            <p14:sldId id="561"/>
            <p14:sldId id="567"/>
            <p14:sldId id="562"/>
            <p14:sldId id="5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00"/>
    <a:srgbClr val="800080"/>
    <a:srgbClr val="0000FF"/>
    <a:srgbClr val="FF0000"/>
    <a:srgbClr val="0E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7161" autoAdjust="0"/>
  </p:normalViewPr>
  <p:slideViewPr>
    <p:cSldViewPr>
      <p:cViewPr varScale="1">
        <p:scale>
          <a:sx n="154" d="100"/>
          <a:sy n="154" d="100"/>
        </p:scale>
        <p:origin x="224" y="112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7/2/24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Bugs are inevitable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122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454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E0D4-3906-5E84-9A66-DB37BEBD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7B22A-8A05-AD52-8CD6-5F245070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85C7-A8EA-280C-CFBA-89A4A20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C72EE-FDE1-C1F3-4957-207508BA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DE409-FF3D-5A1F-DCB8-2A1521C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6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37998-4DFB-949C-9946-44ABA06D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F8318-8086-2300-EBA3-6BD9655B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3218-1C1C-8ECD-A72E-EED3A3D7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8D7D-503F-65D1-2659-739E6A18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39E4B-F73D-F0A8-9E9B-E60A9F31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2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20345-524B-8751-BCE7-58AFCFD2B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7C1A7-E700-E428-197C-BDCDADD7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320-916C-734C-F2BE-F0C29D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22D-995A-2177-AEFB-2B97C718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E489E-1D46-1DD9-1A3C-47EC27CC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8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B289-AB40-9846-F843-B9633204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DB23-192C-438B-D8F3-D8A1D2592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A9C4-05FD-10D3-FE4B-76DC2AFF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A97E-49EC-5507-F31A-8468F501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60223-066B-A525-B45F-4A4427D4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91EF-8D9D-352A-F2A6-BD286123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76055-D9A9-9CE9-1AA6-7B4562B1A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7972-6FA4-CF11-473A-DD997E3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8CE54-DDB9-AF26-27D0-3987F176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0F92-78DB-2A78-9A43-9F2F501A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131E-9D33-D5F2-A451-A9FAA49A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2941E-A496-3834-EA97-689CF2086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604C0-AB24-E0A9-4DDF-255BC424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237F5-1F8D-43F2-27CB-3E0D3050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D06-9CA1-5B96-505F-4EC2B747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361F3-6C74-C343-9F66-2607C7CD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A5BB-68A9-92ED-B0E4-AD639F11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9D9A-BCC6-4F00-12E7-FC7B9816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E4DE-A60C-1E47-B575-073B1493F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32752-23D6-3CDD-042B-A0DA0A60B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EF0C3-AE4A-AC37-F13D-6EA3B422D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D2CC-8C47-56B3-0219-30A82DB4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62C63-AE32-D166-FDFA-942C7FA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C64B2-A0A4-B777-5580-EB5CAFB9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62AF-FB55-10D2-20BC-6ED7F2F3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77EB3-EC84-48C9-39A4-AE836F3A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C5FB1-8638-CA18-69ED-E51801C8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BA662-99E8-5C9E-0EE1-72A62BD3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10B7-9A36-B2EE-F43B-2E6DADD6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3A99F-D0DE-3DFF-8075-E31B207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033-CFD7-5273-4BFF-CFEA173C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9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2616-2FB4-0349-153A-78EC93B3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01E-B075-A49D-41D1-7B2E7866D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03C4-83F2-7123-E293-EC7B61AF6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3B7A2-3957-6F98-E6EB-6478DC36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AA7F2-AE66-8BB8-9043-2077AF0F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42501-2BAE-5ADC-8E80-79889635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8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30D7-5025-56CE-7573-AB28A2D3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5BA7C-0CB7-CD9E-9918-BBB143F04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6F301-A243-6206-7894-FDA327B6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03FE-41C2-E0C4-9695-65B17122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BF643-E0F9-EDBB-B372-4995A013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6E0D1-EBAD-C691-0DD4-170EF4A8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4ECE4-3DA8-E41F-11D2-43FCEDC7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490D-9724-58BB-AD71-515B6AB1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B7A2D-647B-C07A-70E3-1B633820B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43BC-648B-7077-AF70-1F5B996DE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780-2E37-97CA-6F6B-10CB932FD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E68C0-4890-6A19-D5E4-8C9E8A7D7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Data class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4940F-4376-D895-7388-88D7535C9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Introduction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what data structures do you know? list, dictionary, set, tree, graph, array, database, …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you could store data in a dictionary as a list — what makes you choose a data structure over another? speed (dictionary retrieval O(1), list O(n), demo this) memory (on disk, in memory)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for what kind of data is each of the data structure good? list, dictionary …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numpy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array -&gt; n-d grid of data of the same basic type; efficient use of memory and for loops implemented at C-level for some operations pandas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DataFrame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-&gt; records of different types, e.g. info about experiment subscriber, experiment results by subscriber and condition, … ; efficient operations on columns; easy statistics and analytics on groups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homogeneous array data: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numpy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only small changes to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numpy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class to stress the overall topics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one thing I suggest to add: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memmap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. What does it do, how much in this case it’s important to think about the operations we want to do on the array: view vs copy; random sampling is going to load all of the memory pages the samples are in. Even C- and Fortran-order are going to have a different impact on memory usage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mention that HDF5 can also be used for efficient on-disk storage of array data</a:t>
            </a:r>
          </a:p>
          <a:p>
            <a:pPr algn="l">
              <a:buFont typeface="+mj-lt"/>
              <a:buAutoNum type="arabicPeriod" startAt="2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heterogeneous, column-based data with index: pandas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the topics of this part apply to pandas, spark, SQL databases,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dask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, … : they all share the same basic concepts; we’ll use pandas for convenience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“tidy data” ideas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just as in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numpy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, avoiding for loops is critical for both memory and speed consumption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split, map, aggregate -&gt; basic ideas, related to tidy data; summary tables, pivots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joins and anti-joins: basic and also how they can make some filtering cases easy, without for loops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window functions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coalescing: selecting one of several computations based on priority (eliminates if .. else mapping)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briefly discuss strengths of pandas, spark, SQL databases,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dask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 startAt="4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(possibly) data organization topics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data processing stages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handling changes in the data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missing values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27650-EBD9-8C60-CE92-1A333ED8B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28504-5673-91C1-8B23-9F481084F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8083F1-AE11-4F7D-EA77-5D915DAF1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31291E-8C4A-8B2B-82A0-05CE3F090586}"/>
              </a:ext>
            </a:extLst>
          </p:cNvPr>
          <p:cNvSpPr/>
          <p:nvPr/>
        </p:nvSpPr>
        <p:spPr>
          <a:xfrm>
            <a:off x="7536160" y="548680"/>
            <a:ext cx="2448272" cy="75671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>
                <a:solidFill>
                  <a:sysClr val="windowText" lastClr="000000"/>
                </a:solidFill>
              </a:rPr>
              <a:t>TO BE REMOVED</a:t>
            </a:r>
          </a:p>
        </p:txBody>
      </p:sp>
    </p:spTree>
    <p:extLst>
      <p:ext uri="{BB962C8B-B14F-4D97-AF65-F5344CB8AC3E}">
        <p14:creationId xmlns:p14="http://schemas.microsoft.com/office/powerpoint/2010/main" val="3671118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7877-5F5B-84D0-CEB7-C01C57A49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How performance scales: big-O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EC3CA-450C-0F7A-2DB5-8D136D722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H" sz="2400" dirty="0"/>
              <a:t>You developed your code on a small data set, how is it going to scale to complete data set?</a:t>
            </a:r>
          </a:p>
          <a:p>
            <a:pPr marL="0" indent="0">
              <a:buNone/>
            </a:pPr>
            <a:r>
              <a:rPr lang="en-CH" sz="2400" dirty="0"/>
              <a:t>What counts is how the computing time scales as the data becomes larger! That’s by far the dominating factor. We’re interested in order of magnitude.</a:t>
            </a:r>
          </a:p>
          <a:p>
            <a:pPr marL="0" indent="0">
              <a:buNone/>
            </a:pPr>
            <a:r>
              <a:rPr lang="en-CH" sz="2400" dirty="0"/>
              <a:t>For a data set with </a:t>
            </a:r>
            <a:r>
              <a:rPr lang="en-CH" sz="2400" b="1" dirty="0"/>
              <a:t>n</a:t>
            </a:r>
            <a:r>
              <a:rPr lang="en-CH" sz="2400" dirty="0"/>
              <a:t> samples</a:t>
            </a:r>
          </a:p>
          <a:p>
            <a:endParaRPr lang="en-CH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04AA7-E172-E202-BF28-C2A93195B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C74D7-9954-B6EE-29AD-33296B345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E3AA8-4168-EDB7-48CB-5C2640242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F4D7767-8D38-9EC2-E9DE-CB44B2A754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714432"/>
              </p:ext>
            </p:extLst>
          </p:nvPr>
        </p:nvGraphicFramePr>
        <p:xfrm>
          <a:off x="1199457" y="3532327"/>
          <a:ext cx="10689232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2014">
                  <a:extLst>
                    <a:ext uri="{9D8B030D-6E8A-4147-A177-3AD203B41FA5}">
                      <a16:colId xmlns:a16="http://schemas.microsoft.com/office/drawing/2014/main" val="2060215517"/>
                    </a:ext>
                  </a:extLst>
                </a:gridCol>
                <a:gridCol w="1971064">
                  <a:extLst>
                    <a:ext uri="{9D8B030D-6E8A-4147-A177-3AD203B41FA5}">
                      <a16:colId xmlns:a16="http://schemas.microsoft.com/office/drawing/2014/main" val="3200531112"/>
                    </a:ext>
                  </a:extLst>
                </a:gridCol>
                <a:gridCol w="3205673">
                  <a:extLst>
                    <a:ext uri="{9D8B030D-6E8A-4147-A177-3AD203B41FA5}">
                      <a16:colId xmlns:a16="http://schemas.microsoft.com/office/drawing/2014/main" val="1401730132"/>
                    </a:ext>
                  </a:extLst>
                </a:gridCol>
                <a:gridCol w="3920481">
                  <a:extLst>
                    <a:ext uri="{9D8B030D-6E8A-4147-A177-3AD203B41FA5}">
                      <a16:colId xmlns:a16="http://schemas.microsoft.com/office/drawing/2014/main" val="37383251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r>
                        <a:rPr lang="en-CH" dirty="0"/>
                        <a:t>ig-O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What we call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How time increases when the data increases 10x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Operation on lists that scales this way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493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constant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070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linear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10x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992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O(n^2)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quadratic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100x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025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O(n * log 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linearithmic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~10-20x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769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O(log 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logarithmic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~1-2x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72087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BAD4281-A881-67D2-7489-9F3205ACB447}"/>
              </a:ext>
            </a:extLst>
          </p:cNvPr>
          <p:cNvSpPr txBox="1"/>
          <p:nvPr/>
        </p:nvSpPr>
        <p:spPr>
          <a:xfrm>
            <a:off x="8420845" y="4581128"/>
            <a:ext cx="3200400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Fill this column with them: can you think of any operation on lists that scales this way?</a:t>
            </a:r>
          </a:p>
        </p:txBody>
      </p:sp>
    </p:spTree>
    <p:extLst>
      <p:ext uri="{BB962C8B-B14F-4D97-AF65-F5344CB8AC3E}">
        <p14:creationId xmlns:p14="http://schemas.microsoft.com/office/powerpoint/2010/main" val="162134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7877-5F5B-84D0-CEB7-C01C57A49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How performance scales: big-O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EC3CA-450C-0F7A-2DB5-8D136D722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H" sz="2400" dirty="0"/>
              <a:t>You developed your code on a small data set, how is it going to scale to complete data set?</a:t>
            </a:r>
          </a:p>
          <a:p>
            <a:pPr marL="0" indent="0">
              <a:buNone/>
            </a:pPr>
            <a:r>
              <a:rPr lang="en-CH" sz="2400" dirty="0"/>
              <a:t>What counts is how the computing time scales as the data becomes larger! That’s by far the dominating factor. We’re interested in order of magnitude.</a:t>
            </a:r>
          </a:p>
          <a:p>
            <a:pPr marL="0" indent="0">
              <a:buNone/>
            </a:pPr>
            <a:r>
              <a:rPr lang="en-CH" sz="2400" dirty="0"/>
              <a:t>For a data set with </a:t>
            </a:r>
            <a:r>
              <a:rPr lang="en-CH" sz="2400" b="1" dirty="0"/>
              <a:t>n</a:t>
            </a:r>
            <a:r>
              <a:rPr lang="en-CH" sz="2400" dirty="0"/>
              <a:t> samples</a:t>
            </a:r>
          </a:p>
          <a:p>
            <a:endParaRPr lang="en-CH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04AA7-E172-E202-BF28-C2A93195B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C74D7-9954-B6EE-29AD-33296B345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E3AA8-4168-EDB7-48CB-5C2640242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F25B68-7B7E-D3C3-6375-E19D2DBA72F3}"/>
              </a:ext>
            </a:extLst>
          </p:cNvPr>
          <p:cNvSpPr txBox="1"/>
          <p:nvPr/>
        </p:nvSpPr>
        <p:spPr>
          <a:xfrm>
            <a:off x="8382000" y="476672"/>
            <a:ext cx="3200400" cy="258532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Question: how does parallelization influence this?</a:t>
            </a:r>
          </a:p>
          <a:p>
            <a:r>
              <a:rPr lang="en-CH" dirty="0"/>
              <a:t>E.g. parallelize O(n^2) problem</a:t>
            </a:r>
          </a:p>
          <a:p>
            <a:endParaRPr lang="en-CH" dirty="0"/>
          </a:p>
          <a:p>
            <a:r>
              <a:rPr lang="en-CH" dirty="0"/>
              <a:t>In general we need to distinguish between “fast” in absolute terms for a fixed problem size, and “fast” in the sense of how well it scales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F4D7767-8D38-9EC2-E9DE-CB44B2A754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903496"/>
              </p:ext>
            </p:extLst>
          </p:nvPr>
        </p:nvGraphicFramePr>
        <p:xfrm>
          <a:off x="1199457" y="3532327"/>
          <a:ext cx="10689232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2014">
                  <a:extLst>
                    <a:ext uri="{9D8B030D-6E8A-4147-A177-3AD203B41FA5}">
                      <a16:colId xmlns:a16="http://schemas.microsoft.com/office/drawing/2014/main" val="2060215517"/>
                    </a:ext>
                  </a:extLst>
                </a:gridCol>
                <a:gridCol w="1971064">
                  <a:extLst>
                    <a:ext uri="{9D8B030D-6E8A-4147-A177-3AD203B41FA5}">
                      <a16:colId xmlns:a16="http://schemas.microsoft.com/office/drawing/2014/main" val="3200531112"/>
                    </a:ext>
                  </a:extLst>
                </a:gridCol>
                <a:gridCol w="3205673">
                  <a:extLst>
                    <a:ext uri="{9D8B030D-6E8A-4147-A177-3AD203B41FA5}">
                      <a16:colId xmlns:a16="http://schemas.microsoft.com/office/drawing/2014/main" val="1401730132"/>
                    </a:ext>
                  </a:extLst>
                </a:gridCol>
                <a:gridCol w="3920481">
                  <a:extLst>
                    <a:ext uri="{9D8B030D-6E8A-4147-A177-3AD203B41FA5}">
                      <a16:colId xmlns:a16="http://schemas.microsoft.com/office/drawing/2014/main" val="37383251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r>
                        <a:rPr lang="en-CH" dirty="0"/>
                        <a:t>ig-O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What we call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How time increases when the data increases 10x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Operation on lists that scales this way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493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constant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Getting first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070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linear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10x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Summing data in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992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O(n^2)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quadratic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100x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Double for-loop through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025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O(n * log 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linearithmic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~10-20x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Sorting the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769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b="1" dirty="0"/>
                        <a:t>O(log 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logarithmic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~1-2x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Searching an element in a sorted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720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9641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DCFE1-ED01-88FC-4AAB-4F1F9FD08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EEBE0-5A80-5353-4F83-8E53F2F22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8EA09-85E0-5A2C-8E1F-4F1FAC62E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E1C28902-E062-ED21-A6B8-E688BEA74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8088" y="1484784"/>
            <a:ext cx="4522812" cy="4522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82FAB4-F531-1E26-57A6-A20E14B2D0C9}"/>
              </a:ext>
            </a:extLst>
          </p:cNvPr>
          <p:cNvSpPr txBox="1"/>
          <p:nvPr/>
        </p:nvSpPr>
        <p:spPr>
          <a:xfrm>
            <a:off x="8551629" y="1949204"/>
            <a:ext cx="1398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rgbClr val="FFFF00"/>
                </a:solidFill>
              </a:rPr>
              <a:t>Fast code</a:t>
            </a:r>
          </a:p>
          <a:p>
            <a:pPr algn="ctr"/>
            <a:r>
              <a:rPr lang="en-CH" b="1" dirty="0">
                <a:solidFill>
                  <a:srgbClr val="FFFF00"/>
                </a:solidFill>
              </a:rPr>
              <a:t>O(n^2)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971566-3187-BA1E-C09B-A41ADED985F7}"/>
              </a:ext>
            </a:extLst>
          </p:cNvPr>
          <p:cNvSpPr txBox="1"/>
          <p:nvPr/>
        </p:nvSpPr>
        <p:spPr>
          <a:xfrm>
            <a:off x="9768408" y="2996952"/>
            <a:ext cx="1611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rgbClr val="FFFF00"/>
                </a:solidFill>
              </a:rPr>
              <a:t>Regular code</a:t>
            </a:r>
          </a:p>
          <a:p>
            <a:pPr algn="ctr"/>
            <a:r>
              <a:rPr lang="en-CH" b="1" dirty="0">
                <a:solidFill>
                  <a:srgbClr val="FFFF00"/>
                </a:solidFill>
              </a:rPr>
              <a:t>O(n)</a:t>
            </a:r>
          </a:p>
        </p:txBody>
      </p:sp>
      <p:pic>
        <p:nvPicPr>
          <p:cNvPr id="10" name="Picture 9" descr="A graph on a piece of paper&#10;&#10;Description automatically generated">
            <a:extLst>
              <a:ext uri="{FF2B5EF4-FFF2-40B4-BE49-F238E27FC236}">
                <a16:creationId xmlns:a16="http://schemas.microsoft.com/office/drawing/2014/main" id="{6D0AAA96-255A-B23E-448C-90CDA09626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51" r="18500"/>
          <a:stretch/>
        </p:blipFill>
        <p:spPr>
          <a:xfrm rot="5400000">
            <a:off x="1233266" y="1120810"/>
            <a:ext cx="4060716" cy="50886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F9EA75-550E-4BB4-D07E-8404054061B5}"/>
              </a:ext>
            </a:extLst>
          </p:cNvPr>
          <p:cNvSpPr txBox="1"/>
          <p:nvPr/>
        </p:nvSpPr>
        <p:spPr>
          <a:xfrm>
            <a:off x="4408984" y="3643283"/>
            <a:ext cx="16150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Fast code</a:t>
            </a:r>
          </a:p>
          <a:p>
            <a:pPr algn="ctr"/>
            <a:r>
              <a:rPr lang="en-CH" sz="1400" dirty="0"/>
              <a:t>(parallel, Cython)</a:t>
            </a:r>
          </a:p>
          <a:p>
            <a:pPr algn="ctr"/>
            <a:r>
              <a:rPr lang="en-CH" sz="1400" dirty="0"/>
              <a:t>O(n^2)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2F568A-A9E9-C411-517F-AFC498A8F64E}"/>
              </a:ext>
            </a:extLst>
          </p:cNvPr>
          <p:cNvSpPr txBox="1"/>
          <p:nvPr/>
        </p:nvSpPr>
        <p:spPr>
          <a:xfrm>
            <a:off x="1864640" y="2473732"/>
            <a:ext cx="1398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Regular code</a:t>
            </a:r>
          </a:p>
          <a:p>
            <a:pPr algn="ctr"/>
            <a:r>
              <a:rPr lang="en-CH" sz="1400" dirty="0"/>
              <a:t>O(n)</a:t>
            </a:r>
          </a:p>
        </p:txBody>
      </p:sp>
    </p:spTree>
    <p:extLst>
      <p:ext uri="{BB962C8B-B14F-4D97-AF65-F5344CB8AC3E}">
        <p14:creationId xmlns:p14="http://schemas.microsoft.com/office/powerpoint/2010/main" val="2722568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1034A-CA3C-57A5-780C-81F9CD3FD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Example: Find common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096AB-3E1B-8BD5-B098-628CCF790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7027"/>
            <a:ext cx="10515600" cy="4692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H" dirty="0"/>
              <a:t>Problem: given two lists of words, extract all the words that are in common</a:t>
            </a:r>
            <a:br>
              <a:rPr lang="en-CH" dirty="0"/>
            </a:br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E1988-0A43-3863-6FD1-EDFDCFE71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7217D-1932-F000-4B8F-B2E4392A7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C604F-D5BB-05EC-848F-12418C5E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FEEF298-37F3-520E-558F-3EF9D4F02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12" y="2636912"/>
            <a:ext cx="8784976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334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1034A-CA3C-57A5-780C-81F9CD3FD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Find common words, </a:t>
            </a:r>
            <a:r>
              <a:rPr lang="en-US" dirty="0"/>
              <a:t>2x</a:t>
            </a:r>
            <a:r>
              <a:rPr lang="en-CH" dirty="0"/>
              <a:t> for-loops implementation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E1988-0A43-3863-6FD1-EDFDCFE71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7217D-1932-F000-4B8F-B2E4392A7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C604F-D5BB-05EC-848F-12418C5E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5CCBAD-DF15-3934-FCCB-CB656B12AE22}"/>
              </a:ext>
            </a:extLst>
          </p:cNvPr>
          <p:cNvSpPr txBox="1"/>
          <p:nvPr/>
        </p:nvSpPr>
        <p:spPr>
          <a:xfrm>
            <a:off x="1415480" y="4359737"/>
            <a:ext cx="93610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What is the big-O complexity of this implementation? </a:t>
            </a:r>
          </a:p>
          <a:p>
            <a:r>
              <a:rPr lang="en-CH" sz="2800" dirty="0"/>
              <a:t>n * n ~ O(n^2)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408B0A-1188-7D54-5322-43BEF2DCE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688" y="1841500"/>
            <a:ext cx="62357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309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1034A-CA3C-57A5-780C-81F9CD3FD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Find common words, </a:t>
            </a:r>
            <a:r>
              <a:rPr lang="en-US" dirty="0"/>
              <a:t>sorted lists </a:t>
            </a:r>
            <a:r>
              <a:rPr lang="en-CH" dirty="0"/>
              <a:t>implementation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E1988-0A43-3863-6FD1-EDFDCFE71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7217D-1932-F000-4B8F-B2E4392A7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C604F-D5BB-05EC-848F-12418C5E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5CCBAD-DF15-3934-FCCB-CB656B12AE22}"/>
              </a:ext>
            </a:extLst>
          </p:cNvPr>
          <p:cNvSpPr txBox="1"/>
          <p:nvPr/>
        </p:nvSpPr>
        <p:spPr>
          <a:xfrm>
            <a:off x="1415480" y="5321150"/>
            <a:ext cx="9721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What is the big-O complexity of this implementation? </a:t>
            </a:r>
          </a:p>
          <a:p>
            <a:r>
              <a:rPr lang="en-US" sz="2800" dirty="0"/>
              <a:t>2 * sorting + traversing two lists = 2*n log n + 2*n  ~  O(n * log n)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146D08-E6B6-3F71-FEE9-ADEEC8BA9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80" y="1271416"/>
            <a:ext cx="62103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954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1034A-CA3C-57A5-780C-81F9CD3FD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Find common words, </a:t>
            </a:r>
            <a:r>
              <a:rPr lang="en-US" dirty="0"/>
              <a:t>sets </a:t>
            </a:r>
            <a:r>
              <a:rPr lang="en-CH" dirty="0"/>
              <a:t>implementation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E1988-0A43-3863-6FD1-EDFDCFE71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7217D-1932-F000-4B8F-B2E4392A7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C604F-D5BB-05EC-848F-12418C5E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5CCBAD-DF15-3934-FCCB-CB656B12AE22}"/>
              </a:ext>
            </a:extLst>
          </p:cNvPr>
          <p:cNvSpPr txBox="1"/>
          <p:nvPr/>
        </p:nvSpPr>
        <p:spPr>
          <a:xfrm>
            <a:off x="1415480" y="3745602"/>
            <a:ext cx="97210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What is the big-O complexity of this implementation? </a:t>
            </a:r>
          </a:p>
          <a:p>
            <a:r>
              <a:rPr lang="en-US" sz="2800" dirty="0"/>
              <a:t>2 * transforming to set + intersection = 3 * n ~  O(n)</a:t>
            </a:r>
          </a:p>
          <a:p>
            <a:endParaRPr lang="en-US" sz="2800" dirty="0"/>
          </a:p>
          <a:p>
            <a:r>
              <a:rPr lang="en-US" sz="2800" dirty="0"/>
              <a:t>How could you have known that set intersection is fast? </a:t>
            </a:r>
            <a:br>
              <a:rPr lang="en-US" sz="2800" dirty="0"/>
            </a:br>
            <a:r>
              <a:rPr lang="en-US" sz="2800" dirty="0"/>
              <a:t>Learning about data structures!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E2D41-8C11-30F2-EDF4-B7820EFA9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80" y="1766199"/>
            <a:ext cx="61976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569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AC27B-1D47-E39D-6546-CF0FC38B1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Basic information about Python data structures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C9F09-D99F-3A5D-7023-18DA5C03B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lists: collection of ordered, arbitrary data</a:t>
            </a:r>
          </a:p>
          <a:p>
            <a:pPr lvl="1"/>
            <a:r>
              <a:rPr lang="en-CH" dirty="0"/>
              <a:t>appending: O(1)</a:t>
            </a:r>
          </a:p>
          <a:p>
            <a:pPr lvl="1"/>
            <a:r>
              <a:rPr lang="en-CH" dirty="0"/>
              <a:t>inserting an element: O(n)</a:t>
            </a:r>
          </a:p>
          <a:p>
            <a:pPr lvl="1"/>
            <a:r>
              <a:rPr lang="en-CH" dirty="0"/>
              <a:t>sorting: O(n * log n)</a:t>
            </a:r>
          </a:p>
          <a:p>
            <a:pPr lvl="1"/>
            <a:r>
              <a:rPr lang="en-CH" dirty="0"/>
              <a:t>finding an element (e.g., ”if element in my_list: …”)</a:t>
            </a:r>
          </a:p>
          <a:p>
            <a:r>
              <a:rPr lang="en-CH" dirty="0"/>
              <a:t>dictionaries</a:t>
            </a:r>
          </a:p>
          <a:p>
            <a:pPr lvl="1"/>
            <a:r>
              <a:rPr lang="en-CH" dirty="0"/>
              <a:t>inserting: O(1) </a:t>
            </a:r>
          </a:p>
          <a:p>
            <a:pPr lvl="1"/>
            <a:r>
              <a:rPr lang="en-CH" dirty="0"/>
              <a:t>finding element by key: O(1)</a:t>
            </a:r>
          </a:p>
          <a:p>
            <a:r>
              <a:rPr lang="en-CH" dirty="0"/>
              <a:t>sets (it’s just dictionaries without values)</a:t>
            </a:r>
          </a:p>
          <a:p>
            <a:pPr lvl="1"/>
            <a:r>
              <a:rPr lang="en-CH" dirty="0"/>
              <a:t>inserting: O(1) </a:t>
            </a:r>
          </a:p>
          <a:p>
            <a:pPr lvl="1"/>
            <a:r>
              <a:rPr lang="en-CH" dirty="0"/>
              <a:t>finding an element (e.g., ”if element in my_set: …”): O(1)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5C14D-DDBE-16B6-8D1D-1F2CF1B17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3B8E0-4B28-E234-E0F8-CDB4CC6AC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FFD0B-66E6-6176-3B92-998E3AFB5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07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DE002-39F4-D80A-9C3D-F5204511D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EA6B8-D99B-01B3-44D3-B90E2A3F8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You are given a long list of English words</a:t>
            </a:r>
          </a:p>
          <a:p>
            <a:r>
              <a:rPr lang="en-CH" dirty="0"/>
              <a:t>The goal is to find all the anagrams of an input word</a:t>
            </a:r>
          </a:p>
          <a:p>
            <a:endParaRPr lang="en-CH" dirty="0"/>
          </a:p>
          <a:p>
            <a:r>
              <a:rPr lang="en-CH" dirty="0"/>
              <a:t>What data structure to use for the list of words?</a:t>
            </a:r>
          </a:p>
          <a:p>
            <a:r>
              <a:rPr lang="en-CH" dirty="0"/>
              <a:t>Write the algorithm</a:t>
            </a:r>
          </a:p>
          <a:p>
            <a:r>
              <a:rPr lang="en-CH" dirty="0"/>
              <a:t>What is the </a:t>
            </a:r>
            <a:r>
              <a:rPr lang="en-CH"/>
              <a:t>Big-O class of your algorithm?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14D19-DB98-41FC-D1ED-5240983DD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39F4D-6ABD-2C72-2FB1-3389FA9E5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5F4DD-8A3F-5E3D-B788-385EE98CE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080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NUMPY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25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FC845B-8B68-1F36-7243-2E32CEA9B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Goals (will be removed)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3DE50D-0F92-E023-A07C-9566D5A93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Goals:</a:t>
            </a:r>
          </a:p>
          <a:p>
            <a:pPr lvl="1"/>
            <a:r>
              <a:rPr lang="en-CH" dirty="0"/>
              <a:t>Brief introduction to data structures</a:t>
            </a:r>
          </a:p>
          <a:p>
            <a:pPr lvl="2"/>
            <a:r>
              <a:rPr lang="en-CH" dirty="0"/>
              <a:t>why are there many? what are the trade-offs? Basic facts about Python lists, sets, and dictionaries (exercise)</a:t>
            </a:r>
          </a:p>
          <a:p>
            <a:pPr lvl="1"/>
            <a:r>
              <a:rPr lang="en-CH" dirty="0"/>
              <a:t>arrays, grid of homogeneous data (numpy)</a:t>
            </a:r>
          </a:p>
          <a:p>
            <a:pPr lvl="2"/>
            <a:r>
              <a:rPr lang="en-CH" dirty="0"/>
              <a:t>efficient storage in memory, interpretation layer, and C-level loops</a:t>
            </a:r>
          </a:p>
          <a:p>
            <a:pPr lvl="2"/>
            <a:r>
              <a:rPr lang="en-CH" dirty="0"/>
              <a:t>knowing this makes it easy to understand: view vs copy; when is C- or F-order better</a:t>
            </a:r>
          </a:p>
          <a:p>
            <a:pPr lvl="2"/>
            <a:r>
              <a:rPr lang="en-CH" dirty="0"/>
              <a:t>off-memory array: memmaps, HDF5 (and beyond C- and F-order, example 3D geodata)</a:t>
            </a:r>
          </a:p>
          <a:p>
            <a:pPr lvl="2"/>
            <a:r>
              <a:rPr lang="en-CH" dirty="0"/>
              <a:t>blosc: memory-compressed arrays</a:t>
            </a:r>
          </a:p>
          <a:p>
            <a:pPr lvl="1"/>
            <a:r>
              <a:rPr lang="en-CH" dirty="0"/>
              <a:t>tables, indexed columns of inhomogeneous data (pandas, dask, sql, …)</a:t>
            </a:r>
          </a:p>
          <a:p>
            <a:endParaRPr lang="en-CH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F6E97F-0A30-0297-9045-CD25412CC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A261FF-EDBB-63E7-AE66-FBF73BDD4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546849-0556-89E0-918D-E556EAF50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02E2DB-0862-3C24-0A48-A26003A6F5D6}"/>
              </a:ext>
            </a:extLst>
          </p:cNvPr>
          <p:cNvSpPr/>
          <p:nvPr/>
        </p:nvSpPr>
        <p:spPr>
          <a:xfrm>
            <a:off x="7536160" y="548680"/>
            <a:ext cx="2448272" cy="75671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>
                <a:solidFill>
                  <a:sysClr val="windowText" lastClr="000000"/>
                </a:solidFill>
              </a:rPr>
              <a:t>TO BE REMOVED</a:t>
            </a:r>
          </a:p>
        </p:txBody>
      </p:sp>
    </p:spTree>
    <p:extLst>
      <p:ext uri="{BB962C8B-B14F-4D97-AF65-F5344CB8AC3E}">
        <p14:creationId xmlns:p14="http://schemas.microsoft.com/office/powerpoint/2010/main" val="10139053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0CD99-6782-9A32-BC7B-A5B5E9E2C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Numpy content draft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BC20B7-9C04-69D2-1A90-EAD397E52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H" dirty="0"/>
              <a:t>What is an array? continuous block in memory, metadata to interpret it</a:t>
            </a:r>
          </a:p>
          <a:p>
            <a:r>
              <a:rPr lang="en-CH" dirty="0"/>
              <a:t>1. memory efficiency</a:t>
            </a:r>
          </a:p>
          <a:p>
            <a:pPr lvl="1"/>
            <a:r>
              <a:rPr lang="en-CH" dirty="0"/>
              <a:t>show metadata: dtype, shape, stride</a:t>
            </a:r>
          </a:p>
          <a:p>
            <a:pPr lvl="1"/>
            <a:r>
              <a:rPr lang="en-CH" dirty="0"/>
              <a:t>this explains view vs copy</a:t>
            </a:r>
          </a:p>
          <a:p>
            <a:pPr lvl="1"/>
            <a:r>
              <a:rPr lang="en-CH" dirty="0"/>
              <a:t>questions: is this a view or a copy?</a:t>
            </a:r>
          </a:p>
          <a:p>
            <a:pPr lvl="1"/>
            <a:r>
              <a:rPr lang="en-CH" dirty="0"/>
              <a:t>explain broadcasting in this view</a:t>
            </a:r>
          </a:p>
          <a:p>
            <a:r>
              <a:rPr lang="en-CH" dirty="0"/>
              <a:t>2. speed efficiency with C-level loops: it requires using vectorized operations! or Cython</a:t>
            </a:r>
          </a:p>
          <a:p>
            <a:pPr lvl="1"/>
            <a:r>
              <a:rPr lang="en-CH" dirty="0"/>
              <a:t>explain why</a:t>
            </a:r>
          </a:p>
          <a:p>
            <a:pPr lvl="1"/>
            <a:r>
              <a:rPr lang="en-CH" dirty="0"/>
              <a:t>vectorizing exercise</a:t>
            </a:r>
          </a:p>
          <a:p>
            <a:r>
              <a:rPr lang="en-CH" dirty="0"/>
              <a:t>3. memory + speed: C-order / F-order</a:t>
            </a:r>
          </a:p>
          <a:p>
            <a:r>
              <a:rPr lang="en-CH" dirty="0"/>
              <a:t>4. beyond memory (briefly): memmap (keep large array data on disk) and HFD-5 (block-order, example from geophysics project), blosc (compressed data)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F031F3-9CD0-71BF-F287-ADFAD1F99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E072B-84A1-6F5A-32AF-05583FC41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941931-3A96-70B8-B219-A2AD4967D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37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NumPy 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NumPy’s main contribution is to introduce new data structure: the array</a:t>
            </a:r>
          </a:p>
          <a:p>
            <a:r>
              <a:rPr lang="en-CH" dirty="0"/>
              <a:t>Questions to class:</a:t>
            </a:r>
          </a:p>
          <a:p>
            <a:pPr lvl="1"/>
            <a:r>
              <a:rPr lang="en-CH" dirty="0"/>
              <a:t>What is an array?</a:t>
            </a:r>
          </a:p>
          <a:p>
            <a:pPr lvl="1"/>
            <a:r>
              <a:rPr lang="en-CH" dirty="0"/>
              <a:t>What are the strong features of an array?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4847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21BE2-5971-E380-F313-0B62D2019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Array: an N-dim grid of homogenous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DEE82-29C4-2D1D-3208-A9B3DFFAE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An array is a regular, N-dimensional grid of data of the same type, typically numerical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20EBD-46EF-243E-70C1-AE24853AA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E8151-413E-94DB-A08D-08B15D23D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F1AE8-F137-1F3C-33D4-81551212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942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4880C-4F94-E88E-D546-038B5EC4C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Strength 1: Memory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D3D20-C72A-CE26-428A-4093EA971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D7EDB-6B73-B8C5-70E0-D07B26EF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360A0-8202-77BA-FC93-3A481F79E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758DA-628E-7191-6EA1-204F2844C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178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4880C-4F94-E88E-D546-038B5EC4C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Strength 2: Fast vectorized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D3D20-C72A-CE26-428A-4093EA971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Related to memory: the data is of a C numerical type, and the layout is regular in memory. A C loop can jump from one memory location to the next by moving by “strides” bytes and accumulating the results</a:t>
            </a:r>
          </a:p>
          <a:p>
            <a:r>
              <a:rPr lang="en-CH" dirty="0"/>
              <a:t>Compare that to what happens when you do a Python for loop (need illustration)</a:t>
            </a:r>
          </a:p>
          <a:p>
            <a:pPr lvl="1"/>
            <a:r>
              <a:rPr lang="en-CH" dirty="0"/>
              <a:t>x.sum()</a:t>
            </a:r>
          </a:p>
          <a:p>
            <a:pPr lvl="1"/>
            <a:r>
              <a:rPr lang="en-CH" dirty="0"/>
              <a:t>vs</a:t>
            </a:r>
          </a:p>
          <a:p>
            <a:pPr lvl="1"/>
            <a:r>
              <a:rPr lang="en-CH" dirty="0"/>
              <a:t>result = 0</a:t>
            </a:r>
          </a:p>
          <a:p>
            <a:pPr lvl="1"/>
            <a:r>
              <a:rPr lang="en-CH" dirty="0"/>
              <a:t>for </a:t>
            </a:r>
            <a:r>
              <a:rPr lang="en-US" dirty="0"/>
              <a:t>j in range(</a:t>
            </a:r>
            <a:r>
              <a:rPr lang="en-US" dirty="0" err="1"/>
              <a:t>x.shape</a:t>
            </a:r>
            <a:r>
              <a:rPr lang="en-US" dirty="0"/>
              <a:t>[0]):</a:t>
            </a:r>
            <a:br>
              <a:rPr lang="en-US" dirty="0"/>
            </a:br>
            <a:r>
              <a:rPr lang="en-US" dirty="0"/>
              <a:t>	result += x[j]</a:t>
            </a:r>
          </a:p>
          <a:p>
            <a:r>
              <a:rPr lang="en-US" dirty="0"/>
              <a:t>Fast in the sense of absolute speed, the Big-O efficiency is the same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D7EDB-6B73-B8C5-70E0-D07B26EF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360A0-8202-77BA-FC93-3A481F79E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758DA-628E-7191-6EA1-204F2844C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480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92728-0F91-4944-4F55-2B5B0CC1F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8DE6A-F8F8-DBF0-B1BB-7495A0AB7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0D47D-2A47-8E0D-4C45-820F91311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71D2D-2F38-E289-269A-6F5CC10BD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5EC44-3067-881A-E7D3-5FB904244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5440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B610069-F3B8-965D-BC9A-1B0E87F9D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61AD2-D206-17BF-A8B7-E7CDD9EC9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1439-8049-3C9D-96D6-2DCEBEC06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C0A1D-9C21-17F1-AD22-7B4FC2172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FCCA40-211A-5F6D-98EC-760CC78CB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9018" y="1988840"/>
            <a:ext cx="6202982" cy="4151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87947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TABULAR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345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BD88-0138-CEA6-3D56-693285B2A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3755B-69BD-C3D8-CB14-9C2D09091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H" dirty="0"/>
              <a:t>A very common type of data is tabular data</a:t>
            </a:r>
          </a:p>
          <a:p>
            <a:pPr lvl="1"/>
            <a:r>
              <a:rPr lang="en-CH" dirty="0"/>
              <a:t>the most common data format on the planet! think about Excel</a:t>
            </a:r>
          </a:p>
          <a:p>
            <a:pPr lvl="1"/>
            <a:r>
              <a:rPr lang="en-CH" dirty="0"/>
              <a:t>by experience, many scientists think they don’t have that kind of data, but they do ! you all have tabular data, if not in the experiments (e.g. images), then in the metadata of the experiments</a:t>
            </a:r>
          </a:p>
          <a:p>
            <a:pPr lvl="1"/>
            <a:r>
              <a:rPr lang="en-CH" dirty="0"/>
              <a:t>show example:</a:t>
            </a:r>
          </a:p>
          <a:p>
            <a:pPr lvl="2"/>
            <a:r>
              <a:rPr lang="en-CH" dirty="0"/>
              <a:t>experiment name, researcher, date start, date end, parameter1, parameter2, participant, results_id</a:t>
            </a:r>
          </a:p>
          <a:p>
            <a:pPr lvl="1"/>
            <a:r>
              <a:rPr lang="en-CH" dirty="0"/>
              <a:t>or it could be the same data on different days</a:t>
            </a:r>
          </a:p>
          <a:p>
            <a:pPr lvl="2"/>
            <a:r>
              <a:rPr lang="en-CH" dirty="0"/>
              <a:t>index: day</a:t>
            </a:r>
          </a:p>
          <a:p>
            <a:pPr lvl="2"/>
            <a:r>
              <a:rPr lang="en-CH" dirty="0"/>
              <a:t>columns: wind direction, temperature, cloud coverage</a:t>
            </a:r>
          </a:p>
          <a:p>
            <a:r>
              <a:rPr lang="en-CH" dirty="0"/>
              <a:t>What is it? columns have different types, rows can have an index</a:t>
            </a:r>
          </a:p>
          <a:p>
            <a:r>
              <a:rPr lang="en-CH" dirty="0"/>
              <a:t>Q: What structure can hold tabular data well?</a:t>
            </a:r>
          </a:p>
          <a:p>
            <a:pPr lvl="1"/>
            <a:r>
              <a:rPr lang="en-CH" dirty="0"/>
              <a:t>database-like storage</a:t>
            </a:r>
          </a:p>
          <a:p>
            <a:pPr lvl="1"/>
            <a:r>
              <a:rPr lang="en-CH" dirty="0"/>
              <a:t>it depends on the usage, most databases optimize retrieving by index (explain tree-index)</a:t>
            </a:r>
          </a:p>
          <a:p>
            <a:pPr lvl="1"/>
            <a:r>
              <a:rPr lang="en-CH" dirty="0"/>
              <a:t>other databases are column-based, they store every column independently, operations on columns (e.g. the mean of a column) is more efficient</a:t>
            </a:r>
          </a:p>
          <a:p>
            <a:pPr marL="457200" lvl="1" indent="0">
              <a:buNone/>
            </a:pPr>
            <a:endParaRPr lang="en-CH" dirty="0"/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A1D48-1F53-C12B-699E-F3D7182B4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C245B-2119-E20E-B44B-AE2F1E458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FC39F-DBA8-54F0-D44F-E3EA509DE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10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D542-45C2-55BF-08CC-464DB5B5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Data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FB1B7-3EB4-E6EE-6FE2-F424074BD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Do this part after showing all the pivots, melt etc.</a:t>
            </a:r>
          </a:p>
          <a:p>
            <a:pPr lvl="1"/>
            <a:r>
              <a:rPr lang="en-CH" dirty="0"/>
              <a:t>do all exercises before with tidy data, then do the last exercise with untidy data -&gt; why was this one so difficult??</a:t>
            </a:r>
          </a:p>
          <a:p>
            <a:r>
              <a:rPr lang="en-CH" dirty="0"/>
              <a:t>Data organization concepts:</a:t>
            </a:r>
          </a:p>
          <a:p>
            <a:pPr lvl="1"/>
            <a:r>
              <a:rPr lang="en-CH" dirty="0"/>
              <a:t>tidy data</a:t>
            </a:r>
          </a:p>
          <a:p>
            <a:pPr lvl="1"/>
            <a:r>
              <a:rPr lang="en-CH" dirty="0"/>
              <a:t>normalized data (star organization)</a:t>
            </a:r>
          </a:p>
          <a:p>
            <a:pPr lvl="1"/>
            <a:r>
              <a:rPr lang="en-CH" dirty="0"/>
              <a:t>data science friendly data (denormalized)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53FBB-9A01-758D-99A7-B9B306E22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1A6D8-D70E-161D-E840-21DEC4D20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753EC-1930-A6CE-8DE7-7D6A2FE8C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62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577A0AA-AC0F-77FC-B29A-E66301C2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4FEB28-6D5F-D566-8694-E8CC5CE2A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CH" dirty="0"/>
              <a:t>Part 1: data structures</a:t>
            </a:r>
          </a:p>
          <a:p>
            <a:pPr lvl="1"/>
            <a:r>
              <a:rPr lang="en-CH" dirty="0"/>
              <a:t>which data structures exist?</a:t>
            </a:r>
          </a:p>
          <a:p>
            <a:pPr lvl="2"/>
            <a:r>
              <a:rPr lang="en-CH" dirty="0"/>
              <a:t>which ones do we use most commonly in research? array, tables</a:t>
            </a:r>
          </a:p>
          <a:p>
            <a:pPr lvl="1"/>
            <a:r>
              <a:rPr lang="en-CH" dirty="0"/>
              <a:t>why do we have many?</a:t>
            </a:r>
          </a:p>
          <a:p>
            <a:pPr lvl="1"/>
            <a:r>
              <a:rPr lang="en-CH" dirty="0"/>
              <a:t>access time, memory, and algorithms (exercise)</a:t>
            </a:r>
          </a:p>
          <a:p>
            <a:r>
              <a:rPr lang="en-CH" dirty="0"/>
              <a:t>Part 2: arrays (numpy)</a:t>
            </a:r>
          </a:p>
          <a:p>
            <a:pPr lvl="1"/>
            <a:r>
              <a:rPr lang="en-CH" dirty="0"/>
              <a:t>why is it efficient? separate storage in memory from interpretation; copy vs view; broadcasting</a:t>
            </a:r>
          </a:p>
          <a:p>
            <a:pPr lvl="1"/>
            <a:r>
              <a:rPr lang="en-CH" dirty="0"/>
              <a:t>it’s only efficient if you don’t do for loops: the for loops are done in the native C</a:t>
            </a:r>
          </a:p>
          <a:p>
            <a:pPr lvl="2"/>
            <a:r>
              <a:rPr lang="en-CH" dirty="0"/>
              <a:t>exercises for that</a:t>
            </a:r>
          </a:p>
          <a:p>
            <a:pPr lvl="1"/>
            <a:r>
              <a:rPr lang="en-CH" dirty="0"/>
              <a:t>memory maps -&gt; on-disk arrays</a:t>
            </a:r>
          </a:p>
          <a:p>
            <a:pPr lvl="1"/>
            <a:r>
              <a:rPr lang="en-CH" dirty="0"/>
              <a:t>HDF5 -&gt; on-disk, chunked arrays</a:t>
            </a:r>
          </a:p>
          <a:p>
            <a:pPr lvl="1"/>
            <a:r>
              <a:rPr lang="en-CH" dirty="0"/>
              <a:t>more: compressed storage (blosc)</a:t>
            </a:r>
          </a:p>
          <a:p>
            <a:r>
              <a:rPr lang="en-CH" dirty="0"/>
              <a:t>Part 3: tables (pandas, dask, SQL, …)</a:t>
            </a:r>
          </a:p>
          <a:p>
            <a:pPr lvl="1"/>
            <a:r>
              <a:rPr lang="en-CH" dirty="0"/>
              <a:t>calculations are done by column, rows have index</a:t>
            </a:r>
          </a:p>
          <a:p>
            <a:pPr lvl="1"/>
            <a:r>
              <a:rPr lang="en-CH" dirty="0"/>
              <a:t>it’s only efficient if you don’t do for loops: split-group-appy, join, window functions</a:t>
            </a:r>
          </a:p>
          <a:p>
            <a:pPr lvl="2"/>
            <a:r>
              <a:rPr lang="en-CH" dirty="0"/>
              <a:t>exercises for that</a:t>
            </a:r>
          </a:p>
          <a:p>
            <a:pPr lvl="1"/>
            <a:r>
              <a:rPr lang="en-CH" dirty="0"/>
              <a:t>concept of “tidy data”, show example of difficult operation on table that becomes easy with tidy data</a:t>
            </a:r>
          </a:p>
          <a:p>
            <a:pPr lvl="1"/>
            <a:endParaRPr lang="en-CH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7D6D5-1F4A-CB05-0EBF-EF4982062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AE9B60-D431-90E3-7A21-6961D8079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1EF6B5-A08C-2300-32D2-630EC8F08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FA4663-4D23-D731-B270-FC86B9729426}"/>
              </a:ext>
            </a:extLst>
          </p:cNvPr>
          <p:cNvSpPr/>
          <p:nvPr/>
        </p:nvSpPr>
        <p:spPr>
          <a:xfrm>
            <a:off x="7536160" y="548680"/>
            <a:ext cx="2448272" cy="75671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>
                <a:solidFill>
                  <a:sysClr val="windowText" lastClr="000000"/>
                </a:solidFill>
              </a:rPr>
              <a:t>TO BE REMOVED</a:t>
            </a:r>
          </a:p>
        </p:txBody>
      </p:sp>
    </p:spTree>
    <p:extLst>
      <p:ext uri="{BB962C8B-B14F-4D97-AF65-F5344CB8AC3E}">
        <p14:creationId xmlns:p14="http://schemas.microsoft.com/office/powerpoint/2010/main" val="36341725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59D31-40EA-06FB-FA4D-B9FA2D0E0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2656"/>
            <a:ext cx="10515600" cy="1152128"/>
          </a:xfrm>
        </p:spPr>
        <p:txBody>
          <a:bodyPr>
            <a:normAutofit/>
          </a:bodyPr>
          <a:lstStyle/>
          <a:p>
            <a:pPr algn="ctr"/>
            <a:r>
              <a:rPr lang="en-CH" sz="6600" dirty="0"/>
              <a:t>Tabular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A19F1B-F42B-0A4C-64DC-A22C1F01D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644C1F-3C1C-6A7F-BA22-E4CC27CEB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C9071-D7CF-B895-0322-20A8BDF41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620BC5-A4A9-7063-D45C-1DC3B7EF7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648" y="1484784"/>
            <a:ext cx="6103216" cy="42849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59D631-C092-0B9C-DD7E-BD5D78F0C269}"/>
              </a:ext>
            </a:extLst>
          </p:cNvPr>
          <p:cNvSpPr txBox="1"/>
          <p:nvPr/>
        </p:nvSpPr>
        <p:spPr>
          <a:xfrm>
            <a:off x="2922036" y="5830361"/>
            <a:ext cx="5472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200" i="1" dirty="0"/>
              <a:t>Ariel </a:t>
            </a:r>
            <a:r>
              <a:rPr lang="en-US" sz="1200" b="0" i="1" dirty="0" err="1">
                <a:solidFill>
                  <a:srgbClr val="333333"/>
                </a:solidFill>
                <a:effectLst/>
                <a:latin typeface="SegoeUI"/>
              </a:rPr>
              <a:t>Fischman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SegoeUI"/>
              </a:rPr>
              <a:t> holds </a:t>
            </a:r>
            <a:r>
              <a:rPr lang="en-US" sz="1200" b="0" i="1">
                <a:solidFill>
                  <a:srgbClr val="333333"/>
                </a:solidFill>
                <a:effectLst/>
                <a:latin typeface="SegoeUI"/>
              </a:rPr>
              <a:t>the Guinness </a:t>
            </a:r>
            <a:r>
              <a:rPr lang="en-US" sz="1200" b="0" i="1" dirty="0">
                <a:solidFill>
                  <a:srgbClr val="333333"/>
                </a:solidFill>
                <a:effectLst/>
                <a:latin typeface="SegoeUI"/>
              </a:rPr>
              <a:t>World Record for owning th</a:t>
            </a:r>
            <a:r>
              <a:rPr lang="en-US" sz="1200" i="1" dirty="0">
                <a:solidFill>
                  <a:srgbClr val="333333"/>
                </a:solidFill>
                <a:latin typeface="SegoeUI"/>
              </a:rPr>
              <a:t>e most spreadsheet software (over 500!)</a:t>
            </a:r>
            <a:endParaRPr lang="en-CH" sz="12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AA5331-239F-EDE6-224C-4E68EFEF2529}"/>
              </a:ext>
            </a:extLst>
          </p:cNvPr>
          <p:cNvSpPr txBox="1"/>
          <p:nvPr/>
        </p:nvSpPr>
        <p:spPr>
          <a:xfrm>
            <a:off x="9199900" y="5832203"/>
            <a:ext cx="26111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sz="1100" dirty="0">
                <a:solidFill>
                  <a:schemeClr val="bg1">
                    <a:lumMod val="50000"/>
                  </a:schemeClr>
                </a:solidFill>
              </a:rPr>
              <a:t>https://techcommunity.microsoft.com/t5/excel-blog/guinness-world-records-the-largest-collection-of-spreadsheet/ba-p/216592</a:t>
            </a:r>
          </a:p>
        </p:txBody>
      </p:sp>
    </p:spTree>
    <p:extLst>
      <p:ext uri="{BB962C8B-B14F-4D97-AF65-F5344CB8AC3E}">
        <p14:creationId xmlns:p14="http://schemas.microsoft.com/office/powerpoint/2010/main" val="34799623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5B04C-E530-223F-12B1-4ECDD393B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6B482-6A74-3C09-C2EC-3B65EBD1B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The most common data format on the planet!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8875D-FB82-9D70-28F6-377A5FA9A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9794304" cy="4692179"/>
          </a:xfrm>
        </p:spPr>
        <p:txBody>
          <a:bodyPr>
            <a:normAutofit fontScale="92500" lnSpcReduction="20000"/>
          </a:bodyPr>
          <a:lstStyle/>
          <a:p>
            <a:r>
              <a:rPr lang="en-CH" dirty="0"/>
              <a:t>Excel and SQL databases rule the world</a:t>
            </a:r>
          </a:p>
          <a:p>
            <a:r>
              <a:rPr lang="en-US" dirty="0">
                <a:solidFill>
                  <a:srgbClr val="1F2328"/>
                </a:solidFill>
                <a:latin typeface="-apple-system"/>
              </a:rPr>
              <a:t>T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he topics of this part apply to pandas, spark, SQL databases,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dask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, … : they all share the same basic concepts; we’ll use pandas for convenience</a:t>
            </a:r>
          </a:p>
          <a:p>
            <a:endParaRPr lang="en-CH" dirty="0"/>
          </a:p>
          <a:p>
            <a:r>
              <a:rPr lang="en-CH" dirty="0"/>
              <a:t>By experience, many scientists think they don’t have that kind of data, but they do ! you all have tabular data, if not in the experiments (e.g. images), then in the metadata of the experiments</a:t>
            </a:r>
          </a:p>
          <a:p>
            <a:pPr lvl="1"/>
            <a:r>
              <a:rPr lang="en-CH" dirty="0"/>
              <a:t>show example:</a:t>
            </a:r>
          </a:p>
          <a:p>
            <a:pPr lvl="2"/>
            <a:r>
              <a:rPr lang="en-CH" dirty="0"/>
              <a:t>experiment name, researcher, date start, date end, parameter1, parameter2, participant, results_id</a:t>
            </a:r>
          </a:p>
          <a:p>
            <a:pPr lvl="1"/>
            <a:r>
              <a:rPr lang="en-CH" dirty="0"/>
              <a:t>or it could be the same data on different days</a:t>
            </a:r>
          </a:p>
          <a:p>
            <a:pPr lvl="2"/>
            <a:r>
              <a:rPr lang="en-CH" dirty="0"/>
              <a:t>index: day</a:t>
            </a:r>
          </a:p>
          <a:p>
            <a:pPr lvl="2"/>
            <a:r>
              <a:rPr lang="en-CH" dirty="0"/>
              <a:t>columns: wind direction, temperature, cloud coverage</a:t>
            </a:r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F0FF8-1712-7992-9E82-059F20D4E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08542-E0C7-81F8-4CDE-22D7DDAF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9BE13-749B-D9FA-7415-D5F6E8D4A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9841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52A90-04B3-D71F-867D-D677C738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is tabular data?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9F3BD-3101-017C-244D-12B41B37E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752A6-80D5-61C4-355E-5CD77DEB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E0324-D3CF-CFDE-41A9-2FB96442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F3F90A0-AA2D-4FBC-CB65-66C6442C0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041050"/>
              </p:ext>
            </p:extLst>
          </p:nvPr>
        </p:nvGraphicFramePr>
        <p:xfrm>
          <a:off x="1831752" y="1772816"/>
          <a:ext cx="852849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Date (index)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Wind 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Wind direction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Rain fall (mm)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Hours of sun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7.3.2024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8.3.2024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9.3.2024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0407D4C-8EB3-C2BE-4C51-48499F8D83AC}"/>
              </a:ext>
            </a:extLst>
          </p:cNvPr>
          <p:cNvSpPr txBox="1"/>
          <p:nvPr/>
        </p:nvSpPr>
        <p:spPr>
          <a:xfrm>
            <a:off x="3047171" y="359122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dirty="0"/>
              <a:t>What is it? columns have different types, rows can have an index</a:t>
            </a:r>
          </a:p>
        </p:txBody>
      </p:sp>
    </p:spTree>
    <p:extLst>
      <p:ext uri="{BB962C8B-B14F-4D97-AF65-F5344CB8AC3E}">
        <p14:creationId xmlns:p14="http://schemas.microsoft.com/office/powerpoint/2010/main" val="30437020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6C67D-7970-D245-3CF0-EA3C40E1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Storing 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16A7E-2E72-D9A6-539F-32B0E4033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SQL databases</a:t>
            </a:r>
          </a:p>
          <a:p>
            <a:pPr lvl="1"/>
            <a:r>
              <a:rPr lang="en-CH" dirty="0"/>
              <a:t>optimized for retrieving rows (tree data structure for index)</a:t>
            </a:r>
          </a:p>
          <a:p>
            <a:pPr lvl="1"/>
            <a:r>
              <a:rPr lang="en-CH" dirty="0"/>
              <a:t>transactional: groups of operations are either all executed, or none</a:t>
            </a:r>
          </a:p>
          <a:p>
            <a:r>
              <a:rPr lang="en-CH" dirty="0"/>
              <a:t>Columnar DBs, Spark, Hadoop</a:t>
            </a:r>
          </a:p>
          <a:p>
            <a:pPr lvl="1"/>
            <a:r>
              <a:rPr lang="en-CH" dirty="0"/>
              <a:t>optimized for operations on columns</a:t>
            </a:r>
          </a:p>
          <a:p>
            <a:pPr lvl="1"/>
            <a:r>
              <a:rPr lang="en-CH" dirty="0"/>
              <a:t>ideal for data science tasks</a:t>
            </a:r>
          </a:p>
          <a:p>
            <a:r>
              <a:rPr lang="en-CH" dirty="0"/>
              <a:t>Python tools</a:t>
            </a:r>
          </a:p>
          <a:p>
            <a:pPr lvl="1"/>
            <a:r>
              <a:rPr lang="en-CH" dirty="0"/>
              <a:t>Pandas: columnar, in-memory</a:t>
            </a:r>
          </a:p>
          <a:p>
            <a:pPr lvl="1"/>
            <a:r>
              <a:rPr lang="en-CH" dirty="0"/>
              <a:t>dask: columnar, on-disk</a:t>
            </a:r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B3A75-190A-17A6-D048-1E6DCF33B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EBDF0-25C7-ABC5-9790-D739EBE50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B0B42-4E82-93BB-7E76-E55FBB4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365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EC5CD-E532-64CD-EF9A-FF5B440E8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89FFE-A2FD-E435-80DE-4A345D1EE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34ACD-455D-78E5-8528-9C43BFB85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1026" name="Picture 2" descr="The Data Warehouse Toolkit">
            <a:extLst>
              <a:ext uri="{FF2B5EF4-FFF2-40B4-BE49-F238E27FC236}">
                <a16:creationId xmlns:a16="http://schemas.microsoft.com/office/drawing/2014/main" id="{B41BDB9D-AC9B-82B6-3FDF-0B67A984A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488" y="1052736"/>
            <a:ext cx="3919765" cy="494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94372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DC436E-642E-707E-1798-D9059C4A6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BB5C1-84C9-89E3-6DDE-96E79DE94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40A38-DFE1-6274-344C-67955FE8F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endParaRPr lang="en-CH" dirty="0"/>
          </a:p>
          <a:p>
            <a:pPr marL="457200" lvl="1" indent="0">
              <a:buNone/>
            </a:pPr>
            <a:r>
              <a:rPr lang="en-CH" dirty="0"/>
              <a:t>Content: ordered sequence on items, any data type</a:t>
            </a:r>
          </a:p>
          <a:p>
            <a:pPr marL="457200" lvl="1" indent="0">
              <a:buNone/>
            </a:pPr>
            <a:r>
              <a:rPr lang="en-CH" dirty="0"/>
              <a:t>Operations (subset):</a:t>
            </a:r>
          </a:p>
          <a:p>
            <a:pPr lvl="1">
              <a:buFontTx/>
              <a:buChar char="-"/>
            </a:pPr>
            <a:r>
              <a:rPr lang="en-CH" dirty="0"/>
              <a:t>append</a:t>
            </a:r>
          </a:p>
          <a:p>
            <a:pPr lvl="1">
              <a:buFontTx/>
              <a:buChar char="-"/>
            </a:pPr>
            <a:r>
              <a:rPr lang="en-CH" dirty="0"/>
              <a:t>insert</a:t>
            </a:r>
          </a:p>
          <a:p>
            <a:pPr lvl="1">
              <a:buFontTx/>
              <a:buChar char="-"/>
            </a:pPr>
            <a:r>
              <a:rPr lang="en-CH" dirty="0"/>
              <a:t>“is in”</a:t>
            </a:r>
          </a:p>
          <a:p>
            <a:pPr lvl="1">
              <a:buFontTx/>
              <a:buChar char="-"/>
            </a:pPr>
            <a:r>
              <a:rPr lang="en-CH" dirty="0"/>
              <a:t>search sorted</a:t>
            </a:r>
          </a:p>
          <a:p>
            <a:pPr marL="457200" lvl="1" indent="0">
              <a:buNone/>
            </a:pPr>
            <a:r>
              <a:rPr lang="en-CH" dirty="0"/>
              <a:t>Implementations can be different! </a:t>
            </a:r>
          </a:p>
          <a:p>
            <a:pPr marL="457200" lvl="1" indent="0">
              <a:buNone/>
            </a:pPr>
            <a:r>
              <a:rPr lang="en-CH" dirty="0"/>
              <a:t>Python list</a:t>
            </a:r>
          </a:p>
          <a:p>
            <a:pPr marL="457200" lvl="1" indent="0">
              <a:buNone/>
            </a:pPr>
            <a:r>
              <a:rPr lang="en-CH" dirty="0"/>
              <a:t>Linked list</a:t>
            </a:r>
          </a:p>
          <a:p>
            <a:pPr marL="457200" lvl="1" indent="0">
              <a:buNone/>
            </a:pPr>
            <a:r>
              <a:rPr lang="en-CH" dirty="0"/>
              <a:t>numpy array</a:t>
            </a:r>
          </a:p>
          <a:p>
            <a:endParaRPr lang="en-CH" dirty="0"/>
          </a:p>
          <a:p>
            <a:r>
              <a:rPr lang="en-CH" dirty="0"/>
              <a:t>Guess the complexity</a:t>
            </a:r>
          </a:p>
          <a:p>
            <a:r>
              <a:rPr lang="en-CH" dirty="0"/>
              <a:t>Note that a numpy array is similar, but “append” is linear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DF7E3-0561-C305-19F9-C78F41DBA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B5E4A-5506-DDF0-58BA-BC5B777B4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0C158-7A3B-C729-501A-D36B2A41B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170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6748-45D6-631F-FD21-16BECF44B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67C24-753E-E9C7-0484-1C71923BA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For example:</a:t>
            </a:r>
          </a:p>
          <a:p>
            <a:pPr lvl="1"/>
            <a:r>
              <a:rPr lang="en-CH" dirty="0"/>
              <a:t>Accumulating results in a list vs a numpy array</a:t>
            </a:r>
          </a:p>
          <a:p>
            <a:pPr lvl="1"/>
            <a:r>
              <a:rPr lang="en-CH" dirty="0"/>
              <a:t>list: 2*n   -&gt; O(n)</a:t>
            </a:r>
          </a:p>
          <a:p>
            <a:pPr lvl="1"/>
            <a:r>
              <a:rPr lang="en-CH" dirty="0"/>
              <a:t>array: n * (n – 1) / 2  -&gt; O(n^2)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44743-EFC0-0CDD-B9AD-D7234893F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5AD29-B22E-F12F-AA8A-4DC4050DF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9106F-B769-4C5D-ECB5-8D0463292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429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BB5C1-84C9-89E3-6DDE-96E79DE94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Dictionaries (“hashmap”)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40A38-DFE1-6274-344C-67955FE8F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Content: unordered collection of key-value pairs</a:t>
            </a:r>
          </a:p>
          <a:p>
            <a:r>
              <a:rPr lang="en-CH" dirty="0"/>
              <a:t>Operations:</a:t>
            </a:r>
          </a:p>
          <a:p>
            <a:pPr lvl="1"/>
            <a:r>
              <a:rPr lang="en-CH" dirty="0"/>
              <a:t>insert</a:t>
            </a:r>
          </a:p>
          <a:p>
            <a:pPr lvl="1"/>
            <a:r>
              <a:rPr lang="en-CH" dirty="0"/>
              <a:t>delete</a:t>
            </a:r>
          </a:p>
          <a:p>
            <a:pPr lvl="1"/>
            <a:r>
              <a:rPr lang="en-CH" dirty="0"/>
              <a:t>is in</a:t>
            </a:r>
          </a:p>
          <a:p>
            <a:pPr lvl="1"/>
            <a:endParaRPr lang="en-CH" dirty="0"/>
          </a:p>
          <a:p>
            <a:pPr lvl="1"/>
            <a:endParaRPr lang="en-CH" dirty="0"/>
          </a:p>
          <a:p>
            <a:r>
              <a:rPr lang="en-CH" dirty="0"/>
              <a:t>sets are the same but without value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DF7E3-0561-C305-19F9-C78F41DBA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B5E4A-5506-DDF0-58BA-BC5B777B4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0C158-7A3B-C729-501A-D36B2A41B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6406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9515C-7D99-9023-9C3D-5CBBCFA2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 the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AC8BC-2D2E-EE2F-1BF8-004DFDC99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H" dirty="0"/>
              <a:t>list</a:t>
            </a:r>
          </a:p>
          <a:p>
            <a:r>
              <a:rPr lang="en-CH" dirty="0"/>
              <a:t>set</a:t>
            </a:r>
          </a:p>
          <a:p>
            <a:r>
              <a:rPr lang="en-CH" dirty="0"/>
              <a:t>dictionary</a:t>
            </a:r>
          </a:p>
          <a:p>
            <a:r>
              <a:rPr lang="en-CH" dirty="0"/>
              <a:t>arrays: e.g. numpy, HDF5</a:t>
            </a:r>
          </a:p>
          <a:p>
            <a:r>
              <a:rPr lang="en-CH" dirty="0"/>
              <a:t>tables: e.g. pandas, dask, spark, SQL</a:t>
            </a:r>
          </a:p>
          <a:p>
            <a:r>
              <a:rPr lang="en-CH" dirty="0"/>
              <a:t>graph: social network structure</a:t>
            </a:r>
          </a:p>
          <a:p>
            <a:r>
              <a:rPr lang="en-CH" dirty="0"/>
              <a:t>tree: to rapidly search a dataset</a:t>
            </a:r>
          </a:p>
          <a:p>
            <a:r>
              <a:rPr lang="en-CH" dirty="0"/>
              <a:t>heap</a:t>
            </a:r>
          </a:p>
          <a:p>
            <a:r>
              <a:rPr lang="en-CH" dirty="0"/>
              <a:t>stack</a:t>
            </a:r>
          </a:p>
          <a:p>
            <a:r>
              <a:rPr lang="en-CH" dirty="0"/>
              <a:t>queue</a:t>
            </a:r>
          </a:p>
          <a:p>
            <a:r>
              <a:rPr lang="en-CH"/>
              <a:t>priority </a:t>
            </a:r>
            <a:r>
              <a:rPr lang="en-CH" dirty="0"/>
              <a:t>queue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E8F24-C040-069D-3781-7A64F9F50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72508-C792-BDB2-E7F2-9A7305162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EFFF3-AA8D-50AA-184B-7C58AC56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53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>
          <a:xfrm>
            <a:off x="983432" y="1484784"/>
            <a:ext cx="8642176" cy="469217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obvious but: different data structures are for storing different things</a:t>
            </a:r>
          </a:p>
          <a:p>
            <a:pPr lvl="1"/>
            <a:r>
              <a:rPr lang="en-US" dirty="0"/>
              <a:t>lists: sequences, ordered items -&gt; stack, queue; sorted search</a:t>
            </a:r>
          </a:p>
          <a:p>
            <a:pPr lvl="1"/>
            <a:r>
              <a:rPr lang="en-US" dirty="0"/>
              <a:t>sets: bunch of items, no order</a:t>
            </a:r>
          </a:p>
          <a:p>
            <a:pPr lvl="1"/>
            <a:r>
              <a:rPr lang="en-US" dirty="0"/>
              <a:t>dictionaries: key-value</a:t>
            </a:r>
          </a:p>
          <a:p>
            <a:r>
              <a:rPr lang="en-US" dirty="0"/>
              <a:t>what’s maybe not obvious is that these data structures are specialized because they have speed or memory advantages</a:t>
            </a:r>
          </a:p>
          <a:p>
            <a:pPr lvl="1"/>
            <a:r>
              <a:rPr lang="en-US" dirty="0"/>
              <a:t>Q: what is the time to retrieve an item from a list? from a dictionary? from a set?</a:t>
            </a:r>
          </a:p>
          <a:p>
            <a:r>
              <a:rPr lang="en-US" dirty="0" err="1"/>
              <a:t>Numpy</a:t>
            </a:r>
            <a:r>
              <a:rPr lang="en-US" dirty="0"/>
              <a:t> also is a specialized data structure</a:t>
            </a:r>
          </a:p>
          <a:p>
            <a:pPr lvl="1"/>
            <a:endParaRPr lang="en-US" dirty="0"/>
          </a:p>
          <a:p>
            <a:r>
              <a:rPr lang="en-US" dirty="0"/>
              <a:t>Q (exercise): what data structure would you use to represent </a:t>
            </a:r>
          </a:p>
          <a:p>
            <a:pPr lvl="1"/>
            <a:r>
              <a:rPr lang="en-US" dirty="0"/>
              <a:t>a graph? A: either a dictionary or a </a:t>
            </a:r>
            <a:r>
              <a:rPr lang="en-US" dirty="0" err="1"/>
              <a:t>numpy</a:t>
            </a:r>
            <a:r>
              <a:rPr lang="en-US" dirty="0"/>
              <a:t> array (adjacency matrix)</a:t>
            </a:r>
          </a:p>
          <a:p>
            <a:pPr lvl="1"/>
            <a:r>
              <a:rPr lang="en-US" dirty="0"/>
              <a:t>a sound wave?</a:t>
            </a:r>
          </a:p>
          <a:p>
            <a:pPr lvl="1"/>
            <a:r>
              <a:rPr lang="en-US" dirty="0"/>
              <a:t>have a look at Advent of Code to find other examples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55A5EA-AA65-F05F-4658-EDA6D5CEE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B4D0B2-A90C-50F8-A8A8-7707B10E0BD9}"/>
              </a:ext>
            </a:extLst>
          </p:cNvPr>
          <p:cNvSpPr/>
          <p:nvPr/>
        </p:nvSpPr>
        <p:spPr>
          <a:xfrm>
            <a:off x="7536160" y="548680"/>
            <a:ext cx="2448272" cy="75671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>
                <a:solidFill>
                  <a:sysClr val="windowText" lastClr="000000"/>
                </a:solidFill>
              </a:rPr>
              <a:t>TO BE REMOVED</a:t>
            </a:r>
          </a:p>
        </p:txBody>
      </p:sp>
    </p:spTree>
    <p:extLst>
      <p:ext uri="{BB962C8B-B14F-4D97-AF65-F5344CB8AC3E}">
        <p14:creationId xmlns:p14="http://schemas.microsoft.com/office/powerpoint/2010/main" val="1653603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9515C-7D99-9023-9C3D-5CBBCFA2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 the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AC8BC-2D2E-EE2F-1BF8-004DFDC99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H" dirty="0"/>
              <a:t>list: ordered, heterogeneous storage, stack/queue, fast access by index, slow search</a:t>
            </a:r>
          </a:p>
          <a:p>
            <a:r>
              <a:rPr lang="en-CH" dirty="0"/>
              <a:t>set: unordered</a:t>
            </a:r>
          </a:p>
          <a:p>
            <a:r>
              <a:rPr lang="en-CH" dirty="0"/>
              <a:t>dictionary</a:t>
            </a:r>
          </a:p>
          <a:p>
            <a:r>
              <a:rPr lang="en-CH" dirty="0"/>
              <a:t>arrays: e.g. numpy, HDF5</a:t>
            </a:r>
          </a:p>
          <a:p>
            <a:r>
              <a:rPr lang="en-CH" dirty="0"/>
              <a:t>tables: e.g. pandas, dask, spark, SQL</a:t>
            </a:r>
          </a:p>
          <a:p>
            <a:r>
              <a:rPr lang="en-CH" dirty="0"/>
              <a:t>graph: social network structure</a:t>
            </a:r>
          </a:p>
          <a:p>
            <a:r>
              <a:rPr lang="en-CH" dirty="0"/>
              <a:t>tree: to rapidly search a dataset</a:t>
            </a:r>
          </a:p>
          <a:p>
            <a:r>
              <a:rPr lang="en-CH" dirty="0"/>
              <a:t>heap</a:t>
            </a:r>
          </a:p>
          <a:p>
            <a:r>
              <a:rPr lang="en-CH" dirty="0"/>
              <a:t>stack</a:t>
            </a:r>
          </a:p>
          <a:p>
            <a:r>
              <a:rPr lang="en-CH" dirty="0"/>
              <a:t>queue</a:t>
            </a:r>
          </a:p>
          <a:p>
            <a:r>
              <a:rPr lang="en-CH" dirty="0"/>
              <a:t>priority  queue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E8F24-C040-069D-3781-7A64F9F50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72508-C792-BDB2-E7F2-9A7305162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EFFF3-AA8D-50AA-184B-7C58AC56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02F96E-D93C-3B56-FDE3-875C03DE6753}"/>
              </a:ext>
            </a:extLst>
          </p:cNvPr>
          <p:cNvSpPr/>
          <p:nvPr/>
        </p:nvSpPr>
        <p:spPr>
          <a:xfrm>
            <a:off x="7536160" y="548680"/>
            <a:ext cx="2448272" cy="75671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>
                <a:solidFill>
                  <a:sysClr val="windowText" lastClr="000000"/>
                </a:solidFill>
              </a:rPr>
              <a:t>TO BE REMOVED</a:t>
            </a:r>
          </a:p>
        </p:txBody>
      </p:sp>
    </p:spTree>
    <p:extLst>
      <p:ext uri="{BB962C8B-B14F-4D97-AF65-F5344CB8AC3E}">
        <p14:creationId xmlns:p14="http://schemas.microsoft.com/office/powerpoint/2010/main" val="3407481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CDE18-6777-76EC-EA83-32D4A908E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2BA66-71AC-382C-AD9D-073DD9525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You might know the native Python data structures (ask which ones): lists, tuples, sets, and dictionaries</a:t>
            </a:r>
          </a:p>
          <a:p>
            <a:r>
              <a:rPr lang="en-CH" dirty="0"/>
              <a:t>There are also other data structures in the standard libraries</a:t>
            </a:r>
          </a:p>
          <a:p>
            <a:r>
              <a:rPr lang="en-CH" dirty="0"/>
              <a:t>There is a whole theory of data structures</a:t>
            </a:r>
          </a:p>
          <a:p>
            <a:r>
              <a:rPr lang="en-CH" dirty="0"/>
              <a:t>For example:</a:t>
            </a:r>
          </a:p>
          <a:p>
            <a:pPr lvl="1"/>
            <a:r>
              <a:rPr lang="en-CH" dirty="0"/>
              <a:t>queue</a:t>
            </a:r>
          </a:p>
          <a:p>
            <a:pPr lvl="1"/>
            <a:r>
              <a:rPr lang="en-CH" dirty="0"/>
              <a:t>priority queues</a:t>
            </a:r>
          </a:p>
          <a:p>
            <a:pPr marL="0" indent="0">
              <a:buNone/>
            </a:pP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8FE5C-C3E5-44FD-C5F8-7B260E554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9DA3A-391A-EAC2-0B7A-96A69945C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6E5E-AC0E-F3F8-600E-31553D896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DB465C-0873-419D-2AC3-5D80D2DDA23B}"/>
              </a:ext>
            </a:extLst>
          </p:cNvPr>
          <p:cNvSpPr txBox="1"/>
          <p:nvPr/>
        </p:nvSpPr>
        <p:spPr>
          <a:xfrm>
            <a:off x="4655840" y="3645024"/>
            <a:ext cx="5904656" cy="230832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I want to give a taste of how to think about data structures:</a:t>
            </a:r>
          </a:p>
          <a:p>
            <a:pPr marL="285750" indent="-285750">
              <a:buFontTx/>
              <a:buChar char="-"/>
            </a:pPr>
            <a:r>
              <a:rPr lang="en-CH" dirty="0"/>
              <a:t>what is stored</a:t>
            </a:r>
          </a:p>
          <a:p>
            <a:pPr marL="285750" indent="-285750">
              <a:buFontTx/>
              <a:buChar char="-"/>
            </a:pPr>
            <a:r>
              <a:rPr lang="en-CH" dirty="0"/>
              <a:t>what are the operations that can be done on them</a:t>
            </a:r>
          </a:p>
          <a:p>
            <a:pPr marL="285750" indent="-285750">
              <a:buFontTx/>
              <a:buChar char="-"/>
            </a:pPr>
            <a:r>
              <a:rPr lang="en-CH" dirty="0"/>
              <a:t>how they are implemented and how efficient that is, is another matter (e.g. representation of graphs in matrices vs dictionaries)</a:t>
            </a:r>
          </a:p>
          <a:p>
            <a:pPr marL="285750" indent="-285750">
              <a:buFontTx/>
              <a:buChar char="-"/>
            </a:pPr>
            <a:r>
              <a:rPr lang="en-CH" dirty="0"/>
              <a:t>you don’t need to know the implementation, j</a:t>
            </a:r>
            <a:r>
              <a:rPr lang="en-US" dirty="0"/>
              <a:t>us</a:t>
            </a:r>
            <a:r>
              <a:rPr lang="en-CH" dirty="0"/>
              <a:t>t the efficiency of each operation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0BE99A-1167-A123-57D4-7F21C3EF5475}"/>
              </a:ext>
            </a:extLst>
          </p:cNvPr>
          <p:cNvSpPr/>
          <p:nvPr/>
        </p:nvSpPr>
        <p:spPr>
          <a:xfrm>
            <a:off x="7536160" y="548680"/>
            <a:ext cx="2448272" cy="75671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>
                <a:solidFill>
                  <a:sysClr val="windowText" lastClr="000000"/>
                </a:solidFill>
              </a:rPr>
              <a:t>TO BE REMOVED</a:t>
            </a:r>
          </a:p>
        </p:txBody>
      </p:sp>
    </p:spTree>
    <p:extLst>
      <p:ext uri="{BB962C8B-B14F-4D97-AF65-F5344CB8AC3E}">
        <p14:creationId xmlns:p14="http://schemas.microsoft.com/office/powerpoint/2010/main" val="1028341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nga of a sad pandas chewing on a 5 inches floppy disk on a white background">
            <a:extLst>
              <a:ext uri="{FF2B5EF4-FFF2-40B4-BE49-F238E27FC236}">
                <a16:creationId xmlns:a16="http://schemas.microsoft.com/office/drawing/2014/main" id="{5E18B01C-148E-5B84-701C-F84A1D586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5" t="9227" r="4672" b="8990"/>
          <a:stretch/>
        </p:blipFill>
        <p:spPr bwMode="auto">
          <a:xfrm>
            <a:off x="6642448" y="1660785"/>
            <a:ext cx="5405536" cy="490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9B30C8B-B7EA-E43D-12A0-28FE49F4C559}"/>
              </a:ext>
            </a:extLst>
          </p:cNvPr>
          <p:cNvSpPr txBox="1">
            <a:spLocks/>
          </p:cNvSpPr>
          <p:nvPr/>
        </p:nvSpPr>
        <p:spPr>
          <a:xfrm>
            <a:off x="263352" y="260648"/>
            <a:ext cx="10081120" cy="170236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0" b="1" dirty="0"/>
              <a:t>The data class</a:t>
            </a:r>
            <a:br>
              <a:rPr lang="en-US" sz="5400" dirty="0"/>
            </a:br>
            <a:r>
              <a:rPr lang="en-US" sz="4400" noProof="1"/>
              <a:t>a.k.a. the </a:t>
            </a:r>
            <a:r>
              <a:rPr lang="en-US" sz="4400" dirty="0"/>
              <a:t>Pandas class (but it’s not)</a:t>
            </a:r>
            <a:endParaRPr lang="en-GB" sz="4000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B3065C6-8368-ADA9-51D1-56948C3C7FCC}"/>
              </a:ext>
            </a:extLst>
          </p:cNvPr>
          <p:cNvSpPr txBox="1">
            <a:spLocks/>
          </p:cNvSpPr>
          <p:nvPr/>
        </p:nvSpPr>
        <p:spPr>
          <a:xfrm>
            <a:off x="257054" y="5842844"/>
            <a:ext cx="5921896" cy="54828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/>
              <a:t>Pietro Berkes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EF5EF-4D9A-3BC3-A63E-1C4F3EBDF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dirty="0" err="1"/>
              <a:t>July</a:t>
            </a:r>
            <a:r>
              <a:rPr lang="de-CH" dirty="0"/>
              <a:t> 2024, CC BY-SA 4.0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E3354-DB51-D4BD-7D94-EFA1914A9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02B91-ABE6-BAB5-EDA9-684DD1F55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90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FC845B-8B68-1F36-7243-2E32CEA9B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are data structures?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3DE50D-0F92-E023-A07C-9566D5A93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H" dirty="0"/>
              <a:t>Which data structures do you know? write down, start with the ones they use 90% of the time, ask for more exotic ones</a:t>
            </a:r>
          </a:p>
          <a:p>
            <a:r>
              <a:rPr lang="en-US" dirty="0"/>
              <a:t>you could store data in a dictionary as a list — what makes you choose a data structure over another?</a:t>
            </a:r>
          </a:p>
          <a:p>
            <a:r>
              <a:rPr lang="en-US" dirty="0"/>
              <a:t>what are the things you need to take into account when thinking about data?</a:t>
            </a:r>
            <a:endParaRPr lang="en-CH" dirty="0"/>
          </a:p>
          <a:p>
            <a:endParaRPr lang="en-CH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F6E97F-0A30-0297-9045-CD25412CC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A261FF-EDBB-63E7-AE66-FBF73BDD4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546849-0556-89E0-918D-E556EAF50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3B05DF-5033-4B56-7A56-C611416F3178}"/>
              </a:ext>
            </a:extLst>
          </p:cNvPr>
          <p:cNvSpPr txBox="1"/>
          <p:nvPr/>
        </p:nvSpPr>
        <p:spPr>
          <a:xfrm>
            <a:off x="8832304" y="692696"/>
            <a:ext cx="2088232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Not in a slide, this is an interactive part</a:t>
            </a:r>
          </a:p>
        </p:txBody>
      </p:sp>
    </p:spTree>
    <p:extLst>
      <p:ext uri="{BB962C8B-B14F-4D97-AF65-F5344CB8AC3E}">
        <p14:creationId xmlns:p14="http://schemas.microsoft.com/office/powerpoint/2010/main" val="1717558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0FCD9-AF8E-A04C-9FB9-6BD7716CE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What’s the problem with data?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F6D2C-8568-75B2-5DA6-9D96D5E01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ECBDF-014C-301E-2FD7-3574CD7C4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BCDEC-892A-1E58-C606-12D7CD60B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r>
              <a:rPr lang="en-US" dirty="0"/>
              <a:t>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230424-2B71-979D-7CDE-C2DD613294FA}"/>
              </a:ext>
            </a:extLst>
          </p:cNvPr>
          <p:cNvSpPr txBox="1"/>
          <p:nvPr/>
        </p:nvSpPr>
        <p:spPr>
          <a:xfrm>
            <a:off x="8153400" y="193871"/>
            <a:ext cx="1975048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This is an open question to the class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C2AF69A-F6CA-6E0B-D9FA-641A384D97BF}"/>
              </a:ext>
            </a:extLst>
          </p:cNvPr>
          <p:cNvGrpSpPr/>
          <p:nvPr/>
        </p:nvGrpSpPr>
        <p:grpSpPr>
          <a:xfrm>
            <a:off x="4676394" y="1440014"/>
            <a:ext cx="2839213" cy="4303548"/>
            <a:chOff x="1701801" y="2008201"/>
            <a:chExt cx="2362200" cy="257226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AB453F1-DA46-FEB4-7CEA-DF75D98B8402}"/>
                </a:ext>
              </a:extLst>
            </p:cNvPr>
            <p:cNvSpPr/>
            <p:nvPr/>
          </p:nvSpPr>
          <p:spPr>
            <a:xfrm>
              <a:off x="1701801" y="2514600"/>
              <a:ext cx="2362200" cy="20658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44" indent="-285744">
                <a:buFont typeface="Arial" panose="020B0604020202020204" pitchFamily="34" charset="0"/>
                <a:buChar char="•"/>
              </a:pPr>
              <a:r>
                <a:rPr lang="en-CH" sz="2400" dirty="0">
                  <a:solidFill>
                    <a:schemeClr val="tx1"/>
                  </a:solidFill>
                </a:rPr>
                <a:t>Size</a:t>
              </a:r>
            </a:p>
            <a:p>
              <a:pPr marL="285744" indent="-285744">
                <a:buFont typeface="Arial" panose="020B0604020202020204" pitchFamily="34" charset="0"/>
                <a:buChar char="•"/>
              </a:pPr>
              <a:r>
                <a:rPr lang="en-CH" sz="2400" dirty="0">
                  <a:solidFill>
                    <a:schemeClr val="tx1"/>
                  </a:solidFill>
                </a:rPr>
                <a:t>Access ease</a:t>
              </a:r>
            </a:p>
            <a:p>
              <a:pPr marL="285744" indent="-285744">
                <a:buFont typeface="Arial" panose="020B0604020202020204" pitchFamily="34" charset="0"/>
                <a:buChar char="•"/>
              </a:pPr>
              <a:r>
                <a:rPr lang="en-CH" sz="2400" dirty="0">
                  <a:solidFill>
                    <a:schemeClr val="tx1"/>
                  </a:solidFill>
                </a:rPr>
                <a:t>Access time</a:t>
              </a:r>
            </a:p>
            <a:p>
              <a:endParaRPr lang="en-CH" sz="2400" dirty="0">
                <a:solidFill>
                  <a:schemeClr val="tx1"/>
                </a:solidFill>
              </a:endParaRPr>
            </a:p>
            <a:p>
              <a:pPr marL="285744" indent="-285744">
                <a:buFont typeface="Arial" panose="020B0604020202020204" pitchFamily="34" charset="0"/>
                <a:buChar char="•"/>
              </a:pPr>
              <a:endParaRPr lang="en-CH" sz="24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DA606C9-9334-F634-EA14-D788E865293C}"/>
                </a:ext>
              </a:extLst>
            </p:cNvPr>
            <p:cNvSpPr/>
            <p:nvPr/>
          </p:nvSpPr>
          <p:spPr>
            <a:xfrm>
              <a:off x="1701801" y="2008201"/>
              <a:ext cx="2362200" cy="50639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H" sz="2400" b="1" dirty="0">
                  <a:solidFill>
                    <a:schemeClr val="tx1"/>
                  </a:solidFill>
                </a:rPr>
                <a:t>Storage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B8FCB8-0DED-2AD1-681A-872E2461567E}"/>
              </a:ext>
            </a:extLst>
          </p:cNvPr>
          <p:cNvGrpSpPr/>
          <p:nvPr/>
        </p:nvGrpSpPr>
        <p:grpSpPr>
          <a:xfrm>
            <a:off x="1078230" y="1440014"/>
            <a:ext cx="2839213" cy="4303548"/>
            <a:chOff x="2370668" y="2025135"/>
            <a:chExt cx="2362200" cy="257226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B0DADC1-C43A-2D9F-35A2-E86F8E1AAC09}"/>
                </a:ext>
              </a:extLst>
            </p:cNvPr>
            <p:cNvSpPr/>
            <p:nvPr/>
          </p:nvSpPr>
          <p:spPr>
            <a:xfrm>
              <a:off x="2370668" y="2531534"/>
              <a:ext cx="2362200" cy="206586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44" indent="-285744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tx1"/>
                  </a:solidFill>
                </a:rPr>
                <a:t>Organizing data so that analyses are easy</a:t>
              </a:r>
            </a:p>
            <a:p>
              <a:pPr marL="285744" indent="-285744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tx1"/>
                  </a:solidFill>
                </a:rPr>
                <a:t>Efficient processing </a:t>
              </a:r>
            </a:p>
            <a:p>
              <a:pPr marL="285744" indent="-285744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tx1"/>
                  </a:solidFill>
                </a:rPr>
                <a:t>(no for loops!)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4BAAD8B-12D3-3F52-344B-26B484E206AC}"/>
                </a:ext>
              </a:extLst>
            </p:cNvPr>
            <p:cNvSpPr/>
            <p:nvPr/>
          </p:nvSpPr>
          <p:spPr>
            <a:xfrm>
              <a:off x="2370668" y="2025135"/>
              <a:ext cx="2362200" cy="5064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H" sz="2400" b="1" dirty="0">
                  <a:solidFill>
                    <a:schemeClr val="tx1"/>
                  </a:solidFill>
                </a:rPr>
                <a:t>Processing</a:t>
              </a:r>
              <a:endParaRPr lang="en-CH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0610942-B8E8-1C2F-4563-17A4DBB5CCCB}"/>
              </a:ext>
            </a:extLst>
          </p:cNvPr>
          <p:cNvGrpSpPr/>
          <p:nvPr/>
        </p:nvGrpSpPr>
        <p:grpSpPr>
          <a:xfrm>
            <a:off x="8274558" y="1440014"/>
            <a:ext cx="2839213" cy="4303548"/>
            <a:chOff x="5283201" y="2074335"/>
            <a:chExt cx="2362200" cy="252306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5BAD3CE-5FE6-64CA-134F-1C669B6EC0DB}"/>
                </a:ext>
              </a:extLst>
            </p:cNvPr>
            <p:cNvSpPr/>
            <p:nvPr/>
          </p:nvSpPr>
          <p:spPr>
            <a:xfrm>
              <a:off x="5283201" y="2531534"/>
              <a:ext cx="2362200" cy="206586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44" indent="-285744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tx1"/>
                  </a:solidFill>
                </a:rPr>
                <a:t>Versioning</a:t>
              </a:r>
            </a:p>
            <a:p>
              <a:pPr marL="285744" indent="-285744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tx1"/>
                  </a:solidFill>
                </a:rPr>
                <a:t>Lineage tracing (which script / other data was used to generate this?)</a:t>
              </a:r>
            </a:p>
            <a:p>
              <a:pPr marL="285744" indent="-285744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tx1"/>
                  </a:solidFill>
                </a:rPr>
                <a:t>Ease of sharing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E970BEA-D60E-6D04-6AE9-49B6ECE82E7E}"/>
                </a:ext>
              </a:extLst>
            </p:cNvPr>
            <p:cNvSpPr/>
            <p:nvPr/>
          </p:nvSpPr>
          <p:spPr>
            <a:xfrm>
              <a:off x="5283201" y="2074335"/>
              <a:ext cx="2362200" cy="4572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H" sz="2400" b="1" dirty="0">
                  <a:solidFill>
                    <a:schemeClr val="tx1"/>
                  </a:solidFill>
                </a:rPr>
                <a:t>Reproducibility and collaboration</a:t>
              </a:r>
              <a:endParaRPr lang="en-CH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AF9F6BA-F2D2-2BD9-30ED-9FA31A7BEDC0}"/>
              </a:ext>
            </a:extLst>
          </p:cNvPr>
          <p:cNvSpPr txBox="1"/>
          <p:nvPr/>
        </p:nvSpPr>
        <p:spPr>
          <a:xfrm>
            <a:off x="407368" y="1976708"/>
            <a:ext cx="1975048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These are criteria for selecting a data structure</a:t>
            </a:r>
          </a:p>
        </p:txBody>
      </p:sp>
    </p:spTree>
    <p:extLst>
      <p:ext uri="{BB962C8B-B14F-4D97-AF65-F5344CB8AC3E}">
        <p14:creationId xmlns:p14="http://schemas.microsoft.com/office/powerpoint/2010/main" val="3227291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77604</TotalTime>
  <Words>3178</Words>
  <Application>Microsoft Macintosh PowerPoint</Application>
  <PresentationFormat>Widescreen</PresentationFormat>
  <Paragraphs>470</Paragraphs>
  <Slides>39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-apple-system</vt:lpstr>
      <vt:lpstr>Arial</vt:lpstr>
      <vt:lpstr>Calibri</vt:lpstr>
      <vt:lpstr>Calibri Light</vt:lpstr>
      <vt:lpstr>SegoeUI</vt:lpstr>
      <vt:lpstr>Office Theme</vt:lpstr>
      <vt:lpstr>Data class outline</vt:lpstr>
      <vt:lpstr>Goals (will be removed)</vt:lpstr>
      <vt:lpstr>PowerPoint Presentation</vt:lpstr>
      <vt:lpstr>Data types</vt:lpstr>
      <vt:lpstr>All the data structures</vt:lpstr>
      <vt:lpstr>Data structures</vt:lpstr>
      <vt:lpstr>PowerPoint Presentation</vt:lpstr>
      <vt:lpstr>What are data structures?</vt:lpstr>
      <vt:lpstr>What’s the problem with data?</vt:lpstr>
      <vt:lpstr>How performance scales: big-O</vt:lpstr>
      <vt:lpstr>How performance scales: big-O</vt:lpstr>
      <vt:lpstr>PowerPoint Presentation</vt:lpstr>
      <vt:lpstr>Example: Find common words</vt:lpstr>
      <vt:lpstr>Find common words, 2x for-loops implementation</vt:lpstr>
      <vt:lpstr>Find common words, sorted lists implementation</vt:lpstr>
      <vt:lpstr>Find common words, sets implementation</vt:lpstr>
      <vt:lpstr>Basic information about Python data structures </vt:lpstr>
      <vt:lpstr>Exercise</vt:lpstr>
      <vt:lpstr>NUMPY</vt:lpstr>
      <vt:lpstr>Numpy content draft</vt:lpstr>
      <vt:lpstr>NumPy – huh, yeah – what’s it good for?</vt:lpstr>
      <vt:lpstr>Array: an N-dim grid of homogenous data</vt:lpstr>
      <vt:lpstr>Strength 1: Memory organization</vt:lpstr>
      <vt:lpstr>Strength 2: Fast vectorized operations</vt:lpstr>
      <vt:lpstr>PowerPoint Presentation</vt:lpstr>
      <vt:lpstr>PowerPoint Presentation</vt:lpstr>
      <vt:lpstr>TABULAR DATA</vt:lpstr>
      <vt:lpstr>Tabular data</vt:lpstr>
      <vt:lpstr>Data organization</vt:lpstr>
      <vt:lpstr>Tabular Data</vt:lpstr>
      <vt:lpstr>The most common data format on the planet!</vt:lpstr>
      <vt:lpstr>What is tabular data?</vt:lpstr>
      <vt:lpstr>Storing tabular data</vt:lpstr>
      <vt:lpstr>PowerPoint Presentation</vt:lpstr>
      <vt:lpstr>PowerPoint Presentation</vt:lpstr>
      <vt:lpstr>Lists</vt:lpstr>
      <vt:lpstr>PowerPoint Presentation</vt:lpstr>
      <vt:lpstr>Dictionaries (“hashmap”)</vt:lpstr>
      <vt:lpstr>All the data structures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1140</cp:revision>
  <cp:lastPrinted>2017-08-28T05:46:03Z</cp:lastPrinted>
  <dcterms:created xsi:type="dcterms:W3CDTF">2010-10-01T16:09:12Z</dcterms:created>
  <dcterms:modified xsi:type="dcterms:W3CDTF">2024-07-03T14:40:44Z</dcterms:modified>
</cp:coreProperties>
</file>

<file path=docProps/thumbnail.jpeg>
</file>